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exend Deca" pitchFamily="2" charset="77"/>
      <p:regular r:id="rId13"/>
      <p:bold r:id="rId14"/>
    </p:embeddedFont>
    <p:embeddedFont>
      <p:font typeface="Work Sans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ong Kit Long, Marcu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8"/>
    <p:restoredTop sz="94719"/>
  </p:normalViewPr>
  <p:slideViewPr>
    <p:cSldViewPr snapToGrid="0">
      <p:cViewPr varScale="1">
        <p:scale>
          <a:sx n="202" d="100"/>
          <a:sy n="202" d="100"/>
        </p:scale>
        <p:origin x="9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11T02:23:39.070" idx="1">
    <p:pos x="453" y="2044"/>
    <p:text>slogan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11T06:01:15.001" idx="2">
    <p:pos x="4660" y="766"/>
    <p:text>to be updated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d53284c4c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d53284c4c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d53284c4c_0_1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d53284c4c_0_1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d53284c4c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d53284c4c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d53284c4c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d53284c4c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d53284c4c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d53284c4c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d53284c4c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7d53284c4c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d53284c4c_0_1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d53284c4c_0_1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d53284c4c_0_1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d53284c4c_0_1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d53284c4c_0_1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d53284c4c_0_1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d53284c4c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d53284c4c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20000" y="1558050"/>
            <a:ext cx="4325400" cy="17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32459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1692250" y="211606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2"/>
          </p:nvPr>
        </p:nvSpPr>
        <p:spPr>
          <a:xfrm>
            <a:off x="1692250" y="160371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3" hasCustomPrompt="1"/>
          </p:nvPr>
        </p:nvSpPr>
        <p:spPr>
          <a:xfrm>
            <a:off x="643800" y="1368043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4"/>
          </p:nvPr>
        </p:nvSpPr>
        <p:spPr>
          <a:xfrm>
            <a:off x="1692250" y="368231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5"/>
          </p:nvPr>
        </p:nvSpPr>
        <p:spPr>
          <a:xfrm>
            <a:off x="1692250" y="316996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 idx="6" hasCustomPrompt="1"/>
          </p:nvPr>
        </p:nvSpPr>
        <p:spPr>
          <a:xfrm>
            <a:off x="643800" y="2925868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7"/>
          </p:nvPr>
        </p:nvSpPr>
        <p:spPr>
          <a:xfrm flipH="1">
            <a:off x="4836050" y="211606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8"/>
          </p:nvPr>
        </p:nvSpPr>
        <p:spPr>
          <a:xfrm flipH="1">
            <a:off x="4521950" y="160371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273500" y="1368043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13"/>
          </p:nvPr>
        </p:nvSpPr>
        <p:spPr>
          <a:xfrm flipH="1">
            <a:off x="4836050" y="3682317"/>
            <a:ext cx="2615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4"/>
          </p:nvPr>
        </p:nvSpPr>
        <p:spPr>
          <a:xfrm flipH="1">
            <a:off x="4521950" y="3169963"/>
            <a:ext cx="2929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7273500" y="2925868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1694094" y="20271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2"/>
          </p:nvPr>
        </p:nvSpPr>
        <p:spPr>
          <a:xfrm>
            <a:off x="4876799" y="2921038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3"/>
          </p:nvPr>
        </p:nvSpPr>
        <p:spPr>
          <a:xfrm>
            <a:off x="1694096" y="1612750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4"/>
          </p:nvPr>
        </p:nvSpPr>
        <p:spPr>
          <a:xfrm>
            <a:off x="4876799" y="2507150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5"/>
          </p:nvPr>
        </p:nvSpPr>
        <p:spPr>
          <a:xfrm>
            <a:off x="1694094" y="38159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6"/>
          </p:nvPr>
        </p:nvSpPr>
        <p:spPr>
          <a:xfrm>
            <a:off x="1694096" y="3401550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TITLE_AND_DESCRIPTION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5487692" y="1980350"/>
            <a:ext cx="2385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5303225" y="2991150"/>
            <a:ext cx="31209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 idx="2"/>
          </p:nvPr>
        </p:nvSpPr>
        <p:spPr>
          <a:xfrm>
            <a:off x="1264929" y="1980350"/>
            <a:ext cx="2385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719875" y="2991150"/>
            <a:ext cx="31209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ctrTitle" idx="4"/>
          </p:nvPr>
        </p:nvSpPr>
        <p:spPr>
          <a:xfrm>
            <a:off x="4017575" y="2087300"/>
            <a:ext cx="11088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ctrTitle"/>
          </p:nvPr>
        </p:nvSpPr>
        <p:spPr>
          <a:xfrm flipH="1">
            <a:off x="166262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2896025"/>
            <a:ext cx="36933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8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>
            <a:off x="1922694" y="19543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2"/>
          </p:nvPr>
        </p:nvSpPr>
        <p:spPr>
          <a:xfrm>
            <a:off x="4724399" y="2595813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3"/>
          </p:nvPr>
        </p:nvSpPr>
        <p:spPr>
          <a:xfrm>
            <a:off x="1922696" y="1485325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4"/>
          </p:nvPr>
        </p:nvSpPr>
        <p:spPr>
          <a:xfrm>
            <a:off x="4724399" y="2126833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5"/>
          </p:nvPr>
        </p:nvSpPr>
        <p:spPr>
          <a:xfrm>
            <a:off x="1922694" y="3285900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6"/>
          </p:nvPr>
        </p:nvSpPr>
        <p:spPr>
          <a:xfrm>
            <a:off x="1922696" y="2816925"/>
            <a:ext cx="2265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7"/>
          </p:nvPr>
        </p:nvSpPr>
        <p:spPr>
          <a:xfrm>
            <a:off x="4724399" y="3953938"/>
            <a:ext cx="27669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8"/>
          </p:nvPr>
        </p:nvSpPr>
        <p:spPr>
          <a:xfrm>
            <a:off x="4724399" y="3484958"/>
            <a:ext cx="2087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835400" y="270745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2"/>
          </p:nvPr>
        </p:nvSpPr>
        <p:spPr>
          <a:xfrm>
            <a:off x="952675" y="36896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3"/>
          </p:nvPr>
        </p:nvSpPr>
        <p:spPr>
          <a:xfrm>
            <a:off x="3381425" y="270745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4"/>
          </p:nvPr>
        </p:nvSpPr>
        <p:spPr>
          <a:xfrm>
            <a:off x="3534088" y="36896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5"/>
          </p:nvPr>
        </p:nvSpPr>
        <p:spPr>
          <a:xfrm>
            <a:off x="5927450" y="270745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6"/>
          </p:nvPr>
        </p:nvSpPr>
        <p:spPr>
          <a:xfrm>
            <a:off x="6115500" y="36896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7" hasCustomPrompt="1"/>
          </p:nvPr>
        </p:nvSpPr>
        <p:spPr>
          <a:xfrm>
            <a:off x="1463900" y="1580880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 idx="8" hasCustomPrompt="1"/>
          </p:nvPr>
        </p:nvSpPr>
        <p:spPr>
          <a:xfrm>
            <a:off x="4009925" y="1580880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9" hasCustomPrompt="1"/>
          </p:nvPr>
        </p:nvSpPr>
        <p:spPr>
          <a:xfrm>
            <a:off x="6555950" y="1580880"/>
            <a:ext cx="12267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2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ctrTitle"/>
          </p:nvPr>
        </p:nvSpPr>
        <p:spPr>
          <a:xfrm flipH="1">
            <a:off x="970450" y="1653563"/>
            <a:ext cx="30585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 flipH="1">
            <a:off x="838825" y="3048425"/>
            <a:ext cx="33072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2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734575" y="2970233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2"/>
          </p:nvPr>
        </p:nvSpPr>
        <p:spPr>
          <a:xfrm>
            <a:off x="769775" y="392680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3"/>
          </p:nvPr>
        </p:nvSpPr>
        <p:spPr>
          <a:xfrm>
            <a:off x="3330150" y="2970233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4"/>
          </p:nvPr>
        </p:nvSpPr>
        <p:spPr>
          <a:xfrm>
            <a:off x="3330138" y="392680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5"/>
          </p:nvPr>
        </p:nvSpPr>
        <p:spPr>
          <a:xfrm>
            <a:off x="5927450" y="2970233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6"/>
          </p:nvPr>
        </p:nvSpPr>
        <p:spPr>
          <a:xfrm>
            <a:off x="5925750" y="392680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7"/>
          </p:nvPr>
        </p:nvSpPr>
        <p:spPr>
          <a:xfrm>
            <a:off x="734575" y="122550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8"/>
          </p:nvPr>
        </p:nvSpPr>
        <p:spPr>
          <a:xfrm>
            <a:off x="769775" y="218685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9"/>
          </p:nvPr>
        </p:nvSpPr>
        <p:spPr>
          <a:xfrm>
            <a:off x="3331013" y="122550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3"/>
          </p:nvPr>
        </p:nvSpPr>
        <p:spPr>
          <a:xfrm>
            <a:off x="3330138" y="218685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14"/>
          </p:nvPr>
        </p:nvSpPr>
        <p:spPr>
          <a:xfrm>
            <a:off x="5927450" y="1225500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15"/>
          </p:nvPr>
        </p:nvSpPr>
        <p:spPr>
          <a:xfrm>
            <a:off x="5925750" y="2186850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2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3280875" y="1872650"/>
            <a:ext cx="31263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subTitle" idx="2"/>
          </p:nvPr>
        </p:nvSpPr>
        <p:spPr>
          <a:xfrm>
            <a:off x="3279163" y="1384838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3"/>
          </p:nvPr>
        </p:nvSpPr>
        <p:spPr>
          <a:xfrm>
            <a:off x="2990813" y="2975663"/>
            <a:ext cx="3126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ubTitle" idx="4"/>
          </p:nvPr>
        </p:nvSpPr>
        <p:spPr>
          <a:xfrm>
            <a:off x="3851513" y="2488538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5"/>
          </p:nvPr>
        </p:nvSpPr>
        <p:spPr>
          <a:xfrm>
            <a:off x="3280788" y="4048975"/>
            <a:ext cx="3126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6"/>
          </p:nvPr>
        </p:nvSpPr>
        <p:spPr>
          <a:xfrm>
            <a:off x="3279088" y="3592238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4686825" y="1482425"/>
            <a:ext cx="34137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777000" y="37905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2"/>
          </p:nvPr>
        </p:nvSpPr>
        <p:spPr>
          <a:xfrm>
            <a:off x="769775" y="328467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3"/>
          </p:nvPr>
        </p:nvSpPr>
        <p:spPr>
          <a:xfrm>
            <a:off x="3330150" y="37905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4"/>
          </p:nvPr>
        </p:nvSpPr>
        <p:spPr>
          <a:xfrm>
            <a:off x="3330138" y="328467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5"/>
          </p:nvPr>
        </p:nvSpPr>
        <p:spPr>
          <a:xfrm>
            <a:off x="5927450" y="37905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6"/>
          </p:nvPr>
        </p:nvSpPr>
        <p:spPr>
          <a:xfrm>
            <a:off x="5925750" y="328467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subTitle" idx="7"/>
          </p:nvPr>
        </p:nvSpPr>
        <p:spPr>
          <a:xfrm>
            <a:off x="777000" y="21303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8"/>
          </p:nvPr>
        </p:nvSpPr>
        <p:spPr>
          <a:xfrm>
            <a:off x="769775" y="16209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9"/>
          </p:nvPr>
        </p:nvSpPr>
        <p:spPr>
          <a:xfrm>
            <a:off x="3330150" y="21303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13"/>
          </p:nvPr>
        </p:nvSpPr>
        <p:spPr>
          <a:xfrm>
            <a:off x="3330138" y="16209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4"/>
          </p:nvPr>
        </p:nvSpPr>
        <p:spPr>
          <a:xfrm>
            <a:off x="5927450" y="2130375"/>
            <a:ext cx="2483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15"/>
          </p:nvPr>
        </p:nvSpPr>
        <p:spPr>
          <a:xfrm>
            <a:off x="5925750" y="1620925"/>
            <a:ext cx="2265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ctrTitle"/>
          </p:nvPr>
        </p:nvSpPr>
        <p:spPr>
          <a:xfrm>
            <a:off x="4100400" y="1047150"/>
            <a:ext cx="4325400" cy="10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4100400" y="19740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2"/>
          </p:nvPr>
        </p:nvSpPr>
        <p:spPr>
          <a:xfrm>
            <a:off x="4100400" y="2410560"/>
            <a:ext cx="42303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4100400" y="3754250"/>
            <a:ext cx="4325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</a:t>
            </a: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This presentation template was created by </a:t>
            </a:r>
            <a:r>
              <a:rPr lang="zh-C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zh-C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infographics &amp; images by </a:t>
            </a:r>
            <a:r>
              <a:rPr lang="zh-C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6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8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9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9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252400" y="1389600"/>
            <a:ext cx="4701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AutoNum type="arabicPeriod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1056075" y="2340213"/>
            <a:ext cx="27918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533375" y="1634038"/>
            <a:ext cx="5656500" cy="22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0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4730700" y="2896025"/>
            <a:ext cx="36933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39795" y="3789438"/>
            <a:ext cx="3878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 b="1"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 hasCustomPrompt="1"/>
          </p:nvPr>
        </p:nvSpPr>
        <p:spPr>
          <a:xfrm>
            <a:off x="1734825" y="1632775"/>
            <a:ext cx="5674500" cy="15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2718550" y="3256225"/>
            <a:ext cx="37248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3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706250" y="3246350"/>
            <a:ext cx="4266900" cy="43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ctrTitle"/>
          </p:nvPr>
        </p:nvSpPr>
        <p:spPr>
          <a:xfrm>
            <a:off x="720000" y="1558050"/>
            <a:ext cx="4896900" cy="17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Class Monitor </a:t>
            </a:r>
            <a:r>
              <a:rPr lang="zh-CN" dirty="0">
                <a:solidFill>
                  <a:schemeClr val="dk2"/>
                </a:solidFill>
              </a:rPr>
              <a:t>Pitch Deck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1"/>
          </p:nvPr>
        </p:nvSpPr>
        <p:spPr>
          <a:xfrm>
            <a:off x="720000" y="3245938"/>
            <a:ext cx="423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Monitor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class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Class</a:t>
            </a:r>
            <a:r>
              <a:rPr lang="zh-TW" altLang="en-US" dirty="0"/>
              <a:t> </a:t>
            </a:r>
            <a:r>
              <a:rPr lang="en-US" altLang="zh-TW" dirty="0"/>
              <a:t>Monitor!</a:t>
            </a:r>
            <a:endParaRPr dirty="0"/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68" name="Google Shape;268;p38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269" name="Google Shape;269;p38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8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38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273" name="Google Shape;273;p38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7" name="Google Shape;277;p38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278" name="Google Shape;278;p38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8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286" name="Google Shape;286;p38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38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Whatsapp Chatbot Pitch</a:t>
            </a:r>
            <a:endParaRPr sz="20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833325" y="4563150"/>
            <a:ext cx="6586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Attend class in a SMART way 🤩🤓   </a:t>
            </a:r>
            <a:endParaRPr sz="17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2" name="Google Shape;292;p38"/>
          <p:cNvSpPr/>
          <p:nvPr/>
        </p:nvSpPr>
        <p:spPr>
          <a:xfrm flipH="1">
            <a:off x="6146740" y="2517633"/>
            <a:ext cx="2178935" cy="43374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Shjie </a:t>
            </a:r>
            <a:r>
              <a:rPr lang="zh-CN" sz="1800" u="sng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Huang</a:t>
            </a:r>
            <a:r>
              <a:rPr lang="zh-C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😄 </a:t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8325663" y="196997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8325663" y="333762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38"/>
          <p:cNvGrpSpPr/>
          <p:nvPr/>
        </p:nvGrpSpPr>
        <p:grpSpPr>
          <a:xfrm>
            <a:off x="5939188" y="1251949"/>
            <a:ext cx="2332450" cy="2969256"/>
            <a:chOff x="5939188" y="1251949"/>
            <a:chExt cx="2332450" cy="2969256"/>
          </a:xfrm>
        </p:grpSpPr>
        <p:sp>
          <p:nvSpPr>
            <p:cNvPr id="296" name="Google Shape;296;p38"/>
            <p:cNvSpPr/>
            <p:nvPr/>
          </p:nvSpPr>
          <p:spPr>
            <a:xfrm>
              <a:off x="5939224" y="3178369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 Yuxin </a:t>
              </a:r>
              <a:r>
                <a:rPr lang="zh-CN" sz="1800" u="sng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Chen</a:t>
              </a: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😊</a:t>
              </a: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092665" y="3787458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Xianrui </a:t>
              </a:r>
              <a:r>
                <a:rPr lang="zh-CN" sz="1800" u="sng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He</a:t>
              </a: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🤓</a:t>
              </a:r>
              <a:r>
                <a:rPr lang="zh-CN" sz="1800" u="sng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</a:t>
              </a: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5939188" y="1868896"/>
              <a:ext cx="2179000" cy="432012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 Yao </a:t>
              </a:r>
              <a:r>
                <a:rPr lang="zh-CN" sz="1800" u="sng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Chen</a:t>
              </a: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😎</a:t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6092638" y="1251949"/>
              <a:ext cx="2179000" cy="432012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Kitlong </a:t>
              </a:r>
              <a:r>
                <a:rPr lang="zh-CN" sz="1800" u="sng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Wong</a:t>
              </a:r>
              <a:r>
                <a:rPr lang="zh-CN" sz="1800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🤩</a:t>
              </a:r>
              <a:endPara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300" name="Google Shape;300;p38"/>
          <p:cNvSpPr/>
          <p:nvPr/>
        </p:nvSpPr>
        <p:spPr>
          <a:xfrm>
            <a:off x="5851438" y="3923613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5851438" y="2610513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5851438" y="13966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63650"/>
            <a:ext cx="855150" cy="8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701" y="2444324"/>
            <a:ext cx="493755" cy="4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 txBox="1">
            <a:spLocks noGrp="1"/>
          </p:cNvSpPr>
          <p:nvPr>
            <p:ph type="title" idx="4294967295"/>
          </p:nvPr>
        </p:nvSpPr>
        <p:spPr>
          <a:xfrm>
            <a:off x="1713775" y="84563"/>
            <a:ext cx="50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Tech Stack &amp; Advantages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06" name="Google Shape;506;p47"/>
          <p:cNvSpPr/>
          <p:nvPr/>
        </p:nvSpPr>
        <p:spPr>
          <a:xfrm flipH="1">
            <a:off x="4653438" y="1506637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 flipH="1">
            <a:off x="4653438" y="3070787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1418163" y="1506637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 txBox="1"/>
          <p:nvPr/>
        </p:nvSpPr>
        <p:spPr>
          <a:xfrm>
            <a:off x="1692250" y="208916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100" b="1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AI-powered assessments</a:t>
            </a:r>
            <a:r>
              <a:rPr lang="zh-CN" sz="1100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zh-CN" sz="1100" b="1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dynamic</a:t>
            </a:r>
            <a:r>
              <a:rPr lang="zh-CN" sz="1100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zh-CN" sz="1100" b="1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quiz generation</a:t>
            </a:r>
            <a:r>
              <a:rPr lang="zh-CN" sz="1100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, and </a:t>
            </a:r>
            <a:r>
              <a:rPr lang="zh-CN" sz="1100" b="1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common query summarization</a:t>
            </a:r>
            <a:endParaRPr sz="1100" b="1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 flipH="1">
            <a:off x="4836050" y="208916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 flipH="1">
            <a:off x="4622050" y="1604838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Evolutionary Assistant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1692250" y="157681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Intelligent Assistant</a:t>
            </a:r>
            <a:endParaRPr sz="1800" b="1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643800" y="1341143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14279B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  <a:endParaRPr sz="3600" b="1">
              <a:solidFill>
                <a:srgbClr val="14279B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 flipH="1">
            <a:off x="4836050" y="365541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using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reinforcement learning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&amp;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recommandation system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to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tailoring learning resources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to Individual needs &amp; abilities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 flipH="1">
            <a:off x="7273500" y="1341143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14279B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  <a:endParaRPr sz="3600" b="1">
              <a:solidFill>
                <a:srgbClr val="14279B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1418163" y="3070787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7"/>
          <p:cNvSpPr txBox="1"/>
          <p:nvPr/>
        </p:nvSpPr>
        <p:spPr>
          <a:xfrm>
            <a:off x="1692250" y="365541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using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vector store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to achieve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intelligent function dispatch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and ensuring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accuracy on relevant topics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while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avoiding off-topic/sensitive content</a:t>
            </a:r>
            <a:endParaRPr sz="11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1692250" y="314306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Multi-Scenario Knowledge Base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643800" y="2898968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14279B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  <a:endParaRPr sz="3600" b="1">
              <a:solidFill>
                <a:srgbClr val="14279B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 flipH="1">
            <a:off x="4719950" y="3143075"/>
            <a:ext cx="273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Personalized Study Material 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 flipH="1">
            <a:off x="7273500" y="2898968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14279B"/>
                </a:solidFill>
                <a:latin typeface="Lexend Deca"/>
                <a:ea typeface="Lexend Deca"/>
                <a:cs typeface="Lexend Deca"/>
                <a:sym typeface="Lexend Deca"/>
              </a:rPr>
              <a:t>04</a:t>
            </a:r>
            <a:endParaRPr sz="3600" b="1">
              <a:solidFill>
                <a:srgbClr val="14279B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4779100" y="2089179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Harnessing the ower of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vector store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for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self-optimizing intelligence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and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adaptive learning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. Never repeating the same mistake.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9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9"/>
          <p:cNvSpPr txBox="1">
            <a:spLocks noGrp="1"/>
          </p:cNvSpPr>
          <p:nvPr>
            <p:ph type="title" idx="4294967295"/>
          </p:nvPr>
        </p:nvSpPr>
        <p:spPr>
          <a:xfrm>
            <a:off x="1713775" y="84563"/>
            <a:ext cx="50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Problem Statement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title" idx="4294967295"/>
          </p:nvPr>
        </p:nvSpPr>
        <p:spPr>
          <a:xfrm>
            <a:off x="1056075" y="2340213"/>
            <a:ext cx="27918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2" name="Google Shape;312;p39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313" name="Google Shape;313;p39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321" name="Google Shape;321;p39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9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3485" y="1175553"/>
            <a:ext cx="528900" cy="531300"/>
          </a:xfrm>
          <a:prstGeom prst="ellipse">
            <a:avLst/>
          </a:prstGeom>
          <a:noFill/>
          <a:ln w="114300" cap="flat" cmpd="sng">
            <a:solidFill>
              <a:srgbClr val="5C7AE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7" name="Google Shape;32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6989" y="2675720"/>
            <a:ext cx="528900" cy="531300"/>
          </a:xfrm>
          <a:prstGeom prst="ellipse">
            <a:avLst/>
          </a:prstGeom>
          <a:noFill/>
          <a:ln w="114300" cap="flat" cmpd="sng">
            <a:solidFill>
              <a:srgbClr val="5C7AE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8" name="Google Shape;328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0007" y="2675720"/>
            <a:ext cx="528900" cy="531300"/>
          </a:xfrm>
          <a:prstGeom prst="ellipse">
            <a:avLst/>
          </a:prstGeom>
          <a:noFill/>
          <a:ln w="114300" cap="flat" cmpd="sng">
            <a:solidFill>
              <a:srgbClr val="5C7AE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29" name="Google Shape;329;p39"/>
          <p:cNvCxnSpPr>
            <a:stCxn id="326" idx="3"/>
            <a:endCxn id="327" idx="7"/>
          </p:cNvCxnSpPr>
          <p:nvPr/>
        </p:nvCxnSpPr>
        <p:spPr>
          <a:xfrm flipH="1">
            <a:off x="3448341" y="1629046"/>
            <a:ext cx="822600" cy="1124400"/>
          </a:xfrm>
          <a:prstGeom prst="straightConnector1">
            <a:avLst/>
          </a:prstGeom>
          <a:noFill/>
          <a:ln w="114300" cap="flat" cmpd="sng">
            <a:solidFill>
              <a:srgbClr val="5C7AE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9"/>
          <p:cNvCxnSpPr>
            <a:stCxn id="326" idx="5"/>
            <a:endCxn id="328" idx="1"/>
          </p:cNvCxnSpPr>
          <p:nvPr/>
        </p:nvCxnSpPr>
        <p:spPr>
          <a:xfrm>
            <a:off x="4644930" y="1629046"/>
            <a:ext cx="822600" cy="1124400"/>
          </a:xfrm>
          <a:prstGeom prst="straightConnector1">
            <a:avLst/>
          </a:prstGeom>
          <a:noFill/>
          <a:ln w="114300" cap="flat" cmpd="sng">
            <a:solidFill>
              <a:srgbClr val="5C7AE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9"/>
          <p:cNvCxnSpPr>
            <a:stCxn id="327" idx="6"/>
            <a:endCxn id="328" idx="2"/>
          </p:cNvCxnSpPr>
          <p:nvPr/>
        </p:nvCxnSpPr>
        <p:spPr>
          <a:xfrm>
            <a:off x="3525889" y="2941370"/>
            <a:ext cx="1864200" cy="0"/>
          </a:xfrm>
          <a:prstGeom prst="straightConnector1">
            <a:avLst/>
          </a:prstGeom>
          <a:noFill/>
          <a:ln w="114300" cap="flat" cmpd="sng">
            <a:solidFill>
              <a:srgbClr val="5C7A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39"/>
          <p:cNvSpPr txBox="1"/>
          <p:nvPr/>
        </p:nvSpPr>
        <p:spPr>
          <a:xfrm>
            <a:off x="5834525" y="3642713"/>
            <a:ext cx="3303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•  Limited or no opportunities to ask questions or clarify doubts during or after class.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•  Shy or reluctant to speak up or participate in class activities due to fear of making mistakes or being judged.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•  Out-of-class supplementary materials are boring or too difficult. 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116400" y="3446974"/>
            <a:ext cx="2880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Lack of regular and effective communication with parents about their children's learning goals, achievements, and challenges.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•  Lack of parental involvement and support in their children's learning process and outcomes.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•  Lack of feedback from parents on their satisfaction and expectations of the teacher and the class.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5834513" y="855413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Teacher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5386075" y="823925"/>
            <a:ext cx="2668734" cy="292173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8140063" y="8893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5627836" y="741823"/>
            <a:ext cx="218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Teacher 👩‍🏫  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5659825" y="1130300"/>
            <a:ext cx="3538800" cy="1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1. Challenging to monitor individual student needs and provide personalized instruction and feedback.</a:t>
            </a:r>
            <a:endParaRPr sz="900" dirty="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900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2. Difficulty in selecting suitable and engaging personalized out-of-class materials for each student.</a:t>
            </a:r>
            <a:endParaRPr sz="900" dirty="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900" dirty="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3. Hard to accurately measure and report comprehensive student learning progress and abilities.</a:t>
            </a:r>
            <a:endParaRPr sz="900" dirty="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dirty="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483763" y="3111113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Teacher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35325" y="3079625"/>
            <a:ext cx="2668734" cy="292173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2789313" y="31450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277086" y="2997523"/>
            <a:ext cx="218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Parent 👨‍👩‍👦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309075" y="3386000"/>
            <a:ext cx="35388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1. Limited communication with parents regarding students' learning goals, achievements, and challenges.</a:t>
            </a: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2. Inadequate parental involvement and support in the learning process.</a:t>
            </a: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9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3. Absence of parental feedback on teacher satisfaction and class expectations.</a:t>
            </a: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5774013" y="3144663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Teacher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6071875" y="3079625"/>
            <a:ext cx="2668734" cy="292173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8825863" y="31450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9"/>
          <p:cNvSpPr txBox="1"/>
          <p:nvPr/>
        </p:nvSpPr>
        <p:spPr>
          <a:xfrm>
            <a:off x="6313636" y="2997523"/>
            <a:ext cx="218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Student 👨‍🎓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5599325" y="3419550"/>
            <a:ext cx="3538800" cy="1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1. Limited chances for students to ask questions or seek clarification during or after class.</a:t>
            </a: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2. Students' reluctance to participate in class activities due to fear of making mistakes or judgment.</a:t>
            </a: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3. Out-of-class supplementary materials that are dull or difficult.</a:t>
            </a: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/>
        </p:nvSpPr>
        <p:spPr>
          <a:xfrm>
            <a:off x="5355375" y="1837225"/>
            <a:ext cx="373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 transparent and comprehensive visualization of student learning progress.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4" name="Google Shape;354;p40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>
            <a:spLocks noGrp="1"/>
          </p:cNvSpPr>
          <p:nvPr>
            <p:ph type="title" idx="4294967295"/>
          </p:nvPr>
        </p:nvSpPr>
        <p:spPr>
          <a:xfrm>
            <a:off x="1713775" y="84563"/>
            <a:ext cx="50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Product Overview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6" name="Google Shape;356;p40"/>
          <p:cNvSpPr/>
          <p:nvPr/>
        </p:nvSpPr>
        <p:spPr>
          <a:xfrm flipH="1">
            <a:off x="2063167" y="2957875"/>
            <a:ext cx="6663033" cy="2185630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4">
            <a:alphaModFix/>
          </a:blip>
          <a:srcRect l="-590" r="590"/>
          <a:stretch/>
        </p:blipFill>
        <p:spPr>
          <a:xfrm>
            <a:off x="2161550" y="3234000"/>
            <a:ext cx="5986850" cy="17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 txBox="1"/>
          <p:nvPr/>
        </p:nvSpPr>
        <p:spPr>
          <a:xfrm>
            <a:off x="207400" y="1310250"/>
            <a:ext cx="3732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An AI-powered Chatbot that answers students' questions. If the answer is not satisfied, it will be passed to the teacher for further assistance.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316976" y="87330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3193063" y="10680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510771" y="933150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Ask Me 💬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2" name="Google Shape;362;p40"/>
          <p:cNvSpPr/>
          <p:nvPr/>
        </p:nvSpPr>
        <p:spPr>
          <a:xfrm flipH="1">
            <a:off x="5959301" y="13642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0"/>
          <p:cNvSpPr txBox="1"/>
          <p:nvPr/>
        </p:nvSpPr>
        <p:spPr>
          <a:xfrm>
            <a:off x="5959300" y="1406125"/>
            <a:ext cx="257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Clear Dashboard 📊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5601038" y="15589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316976" y="20536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3193063" y="22483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0"/>
          <p:cNvSpPr txBox="1"/>
          <p:nvPr/>
        </p:nvSpPr>
        <p:spPr>
          <a:xfrm>
            <a:off x="510771" y="2086500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Instant Learning 🎓 </a:t>
            </a:r>
            <a:endParaRPr sz="20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2212050" y="2985250"/>
            <a:ext cx="3328200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 account types with different functions:</a:t>
            </a:r>
            <a:endParaRPr sz="10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316975" y="2547525"/>
            <a:ext cx="373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Provide personalize learning materials for language skills, system and culture.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1619500" y="400082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1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>
            <a:spLocks noGrp="1"/>
          </p:cNvSpPr>
          <p:nvPr>
            <p:ph type="title" idx="4294967295"/>
          </p:nvPr>
        </p:nvSpPr>
        <p:spPr>
          <a:xfrm>
            <a:off x="1713775" y="84563"/>
            <a:ext cx="50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Unique Selling Point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1009476" y="340767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3885563" y="360237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1009476" y="108170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 flipH="1">
            <a:off x="5421401" y="24585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885563" y="12764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5157288" y="26532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1009475" y="3927750"/>
            <a:ext cx="2960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Tracking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improvement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and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Identifying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strengths and weaknesses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Personalized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advice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from AI, teachers and parents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772975" y="1565950"/>
            <a:ext cx="40545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Based on WhatsApp for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seamless accessibility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and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ease of use</a:t>
            </a:r>
            <a:endParaRPr sz="1100" b="1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Cost-effective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solution for learning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Learn and teach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anywhere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anytime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Achieve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scalability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with a highly adaptable Framework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5157300" y="2914325"/>
            <a:ext cx="3030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Customized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difficulty and content based on students’ goal, interest and ability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AI-assisted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quiz and question preparation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1203275" y="1081700"/>
            <a:ext cx="2682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Flexible &amp; User-friendly 😊 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1203276" y="3407675"/>
            <a:ext cx="252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Crystal Clear Learning Progress 📈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5421400" y="2455025"/>
            <a:ext cx="255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AI-Powered Personalization 🤖💡</a:t>
            </a:r>
            <a:endParaRPr sz="15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/>
        </p:nvSpPr>
        <p:spPr>
          <a:xfrm>
            <a:off x="2418937" y="3509775"/>
            <a:ext cx="18195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Chatbot helps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modify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students’ writing,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give advices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and score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 txBox="1">
            <a:spLocks noGrp="1"/>
          </p:cNvSpPr>
          <p:nvPr>
            <p:ph type="title" idx="4294967295"/>
          </p:nvPr>
        </p:nvSpPr>
        <p:spPr>
          <a:xfrm>
            <a:off x="1713775" y="84563"/>
            <a:ext cx="50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Feature 1: Instant Learning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633550" y="794625"/>
            <a:ext cx="111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Quiz</a:t>
            </a:r>
            <a:endParaRPr sz="16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1942450" y="835450"/>
            <a:ext cx="303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4793225" y="794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Daily Read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6707200" y="794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00" y="1216730"/>
            <a:ext cx="1181026" cy="235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898" y="1243667"/>
            <a:ext cx="1181026" cy="235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538" y="1216725"/>
            <a:ext cx="1159224" cy="231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7">
            <a:alphaModFix/>
          </a:blip>
          <a:srcRect t="337" b="347"/>
          <a:stretch/>
        </p:blipFill>
        <p:spPr>
          <a:xfrm>
            <a:off x="7398509" y="1216725"/>
            <a:ext cx="1159224" cy="231351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46300" y="3509775"/>
            <a:ext cx="18195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multiple-choice, fill-in-the-blank, matching, and word formation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Difficulty and content based on students’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past performace</a:t>
            </a:r>
            <a:endParaRPr sz="1100" b="1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4651673" y="3509775"/>
            <a:ext cx="21237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Personalized recommendations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for Articles, News, and Videos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Short question to check students’ understanding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7075650" y="3509775"/>
            <a:ext cx="19584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The Chatbot is designed to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adopt various themes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and engage in lively  communication with students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Voice and text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messaging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240350" y="813475"/>
            <a:ext cx="1450796" cy="3934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522297" y="793241"/>
            <a:ext cx="1684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Quiz 🧠</a:t>
            </a:r>
            <a:endParaRPr sz="1800" b="1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2177725" y="846200"/>
            <a:ext cx="2263807" cy="36930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 txBox="1"/>
          <p:nvPr/>
        </p:nvSpPr>
        <p:spPr>
          <a:xfrm>
            <a:off x="2368825" y="804850"/>
            <a:ext cx="226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Writing Improve✍️</a:t>
            </a:r>
            <a:endParaRPr sz="16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4984488" y="805538"/>
            <a:ext cx="111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Quiz</a:t>
            </a:r>
            <a:endParaRPr sz="16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4591303" y="824400"/>
            <a:ext cx="1819516" cy="3934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/>
          <p:nvPr/>
        </p:nvSpPr>
        <p:spPr>
          <a:xfrm>
            <a:off x="4871423" y="832174"/>
            <a:ext cx="1684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Daily Read 📖</a:t>
            </a:r>
            <a:endParaRPr sz="1600" b="1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6989128" y="823600"/>
            <a:ext cx="1819516" cy="3934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 txBox="1"/>
          <p:nvPr/>
        </p:nvSpPr>
        <p:spPr>
          <a:xfrm>
            <a:off x="7271060" y="803353"/>
            <a:ext cx="1684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Role Play 🎭</a:t>
            </a:r>
            <a:endParaRPr sz="16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3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3"/>
          <p:cNvSpPr txBox="1">
            <a:spLocks noGrp="1"/>
          </p:cNvSpPr>
          <p:nvPr>
            <p:ph type="title" idx="4294967295"/>
          </p:nvPr>
        </p:nvSpPr>
        <p:spPr>
          <a:xfrm>
            <a:off x="1713775" y="84563"/>
            <a:ext cx="50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Feature 2: Ask Me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422" name="Google Shape;422;p43"/>
          <p:cNvGrpSpPr/>
          <p:nvPr/>
        </p:nvGrpSpPr>
        <p:grpSpPr>
          <a:xfrm>
            <a:off x="1178627" y="1822653"/>
            <a:ext cx="325265" cy="276462"/>
            <a:chOff x="-57176525" y="3610050"/>
            <a:chExt cx="317425" cy="279650"/>
          </a:xfrm>
        </p:grpSpPr>
        <p:sp>
          <p:nvSpPr>
            <p:cNvPr id="423" name="Google Shape;423;p43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8" name="Google Shape;4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00" y="1535411"/>
            <a:ext cx="664260" cy="64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577" y="1535411"/>
            <a:ext cx="664260" cy="64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6325" y="3390137"/>
            <a:ext cx="716978" cy="691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3"/>
          <p:cNvCxnSpPr/>
          <p:nvPr/>
        </p:nvCxnSpPr>
        <p:spPr>
          <a:xfrm>
            <a:off x="918255" y="2175718"/>
            <a:ext cx="1328400" cy="152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3"/>
          <p:cNvSpPr txBox="1"/>
          <p:nvPr/>
        </p:nvSpPr>
        <p:spPr>
          <a:xfrm rot="2899495">
            <a:off x="878121" y="2826478"/>
            <a:ext cx="1133845" cy="38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Questions</a:t>
            </a:r>
            <a:endParaRPr sz="1000"/>
          </a:p>
        </p:txBody>
      </p:sp>
      <p:cxnSp>
        <p:nvCxnSpPr>
          <p:cNvPr id="433" name="Google Shape;433;p43"/>
          <p:cNvCxnSpPr/>
          <p:nvPr/>
        </p:nvCxnSpPr>
        <p:spPr>
          <a:xfrm rot="10800000">
            <a:off x="1148824" y="2177719"/>
            <a:ext cx="1171800" cy="1320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3"/>
          <p:cNvSpPr txBox="1"/>
          <p:nvPr/>
        </p:nvSpPr>
        <p:spPr>
          <a:xfrm rot="2867726">
            <a:off x="1343978" y="2549984"/>
            <a:ext cx="1087410" cy="38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Answers</a:t>
            </a:r>
            <a:endParaRPr sz="1000"/>
          </a:p>
        </p:txBody>
      </p:sp>
      <p:cxnSp>
        <p:nvCxnSpPr>
          <p:cNvPr id="435" name="Google Shape;435;p43"/>
          <p:cNvCxnSpPr>
            <a:stCxn id="430" idx="3"/>
            <a:endCxn id="429" idx="2"/>
          </p:cNvCxnSpPr>
          <p:nvPr/>
        </p:nvCxnSpPr>
        <p:spPr>
          <a:xfrm rot="10800000" flipH="1">
            <a:off x="2963303" y="2175707"/>
            <a:ext cx="1464300" cy="156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36" name="Google Shape;436;p43"/>
          <p:cNvSpPr txBox="1"/>
          <p:nvPr/>
        </p:nvSpPr>
        <p:spPr>
          <a:xfrm rot="-2950852">
            <a:off x="2993605" y="2959918"/>
            <a:ext cx="1900032" cy="60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Unsolved Problems Summarization</a:t>
            </a:r>
            <a:endParaRPr sz="1000"/>
          </a:p>
        </p:txBody>
      </p:sp>
      <p:cxnSp>
        <p:nvCxnSpPr>
          <p:cNvPr id="437" name="Google Shape;437;p43"/>
          <p:cNvCxnSpPr>
            <a:stCxn id="429" idx="1"/>
            <a:endCxn id="428" idx="3"/>
          </p:cNvCxnSpPr>
          <p:nvPr/>
        </p:nvCxnSpPr>
        <p:spPr>
          <a:xfrm rot="10800000">
            <a:off x="1244077" y="1855567"/>
            <a:ext cx="2851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38" name="Google Shape;438;p43"/>
          <p:cNvSpPr txBox="1"/>
          <p:nvPr/>
        </p:nvSpPr>
        <p:spPr>
          <a:xfrm>
            <a:off x="2079486" y="1471653"/>
            <a:ext cx="1050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Answers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39" name="Google Shape;439;p43"/>
          <p:cNvCxnSpPr>
            <a:stCxn id="430" idx="0"/>
            <a:endCxn id="438" idx="2"/>
          </p:cNvCxnSpPr>
          <p:nvPr/>
        </p:nvCxnSpPr>
        <p:spPr>
          <a:xfrm rot="10800000">
            <a:off x="2604814" y="1851737"/>
            <a:ext cx="0" cy="1538400"/>
          </a:xfrm>
          <a:prstGeom prst="straightConnector1">
            <a:avLst/>
          </a:prstGeom>
          <a:noFill/>
          <a:ln w="28575" cap="flat" cmpd="sng">
            <a:solidFill>
              <a:srgbClr val="8AA4F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p43"/>
          <p:cNvSpPr txBox="1"/>
          <p:nvPr/>
        </p:nvSpPr>
        <p:spPr>
          <a:xfrm>
            <a:off x="2604810" y="2349166"/>
            <a:ext cx="1027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Learning</a:t>
            </a:r>
            <a:endParaRPr sz="1000"/>
          </a:p>
        </p:txBody>
      </p:sp>
      <p:sp>
        <p:nvSpPr>
          <p:cNvPr id="441" name="Google Shape;441;p43"/>
          <p:cNvSpPr/>
          <p:nvPr/>
        </p:nvSpPr>
        <p:spPr>
          <a:xfrm flipH="1">
            <a:off x="5247933" y="3759388"/>
            <a:ext cx="312996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AI Evolution 🤖</a:t>
            </a:r>
            <a:endParaRPr sz="18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42" name="Google Shape;442;p43"/>
          <p:cNvSpPr/>
          <p:nvPr/>
        </p:nvSpPr>
        <p:spPr>
          <a:xfrm flipH="1">
            <a:off x="5256171" y="2156250"/>
            <a:ext cx="3232277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"/>
          <p:cNvSpPr txBox="1"/>
          <p:nvPr/>
        </p:nvSpPr>
        <p:spPr>
          <a:xfrm>
            <a:off x="5247925" y="2238125"/>
            <a:ext cx="3611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Efficient Management💼</a:t>
            </a:r>
            <a:endParaRPr sz="18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5260550" y="2800438"/>
            <a:ext cx="3129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The chatbot assists teachers in swiftly comprehending students' situations, eliminating the need for repetitive inquiries.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5247925" y="4312275"/>
            <a:ext cx="29421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The chatbot learns from teachers' responses and incorporates that knowledge to offer improved solutions in future interactions.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6" name="Google Shape;446;p43"/>
          <p:cNvSpPr/>
          <p:nvPr/>
        </p:nvSpPr>
        <p:spPr>
          <a:xfrm flipH="1">
            <a:off x="5256171" y="782088"/>
            <a:ext cx="3232277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3"/>
          <p:cNvSpPr txBox="1"/>
          <p:nvPr/>
        </p:nvSpPr>
        <p:spPr>
          <a:xfrm>
            <a:off x="5247925" y="863963"/>
            <a:ext cx="3611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Quick Answer ✅ </a:t>
            </a:r>
            <a:endParaRPr sz="18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5260550" y="1426275"/>
            <a:ext cx="3129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The chatbot responds to students' inquiries and provides them with accurate answers.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4911013" y="9877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4911025" y="23619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4911013" y="39650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/>
          <p:nvPr/>
        </p:nvSpPr>
        <p:spPr>
          <a:xfrm>
            <a:off x="6621625" y="1719925"/>
            <a:ext cx="19014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Drill-down analysis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: compare students’  performance over time,  compare with classmates,  progress towards personal goals, etc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Clear graphs are utilized to present the analysis and comparisons in a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visually understandable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manner.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2160275" y="1719913"/>
            <a:ext cx="19014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Quick review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of students’ overall learning performance and activeness 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comprehensive review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of various language skills and system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Insightful feedback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and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analysis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generated by AI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8" name="Google Shape;458;p44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>
            <a:spLocks noGrp="1"/>
          </p:cNvSpPr>
          <p:nvPr>
            <p:ph type="title" idx="4294967295"/>
          </p:nvPr>
        </p:nvSpPr>
        <p:spPr>
          <a:xfrm>
            <a:off x="1713775" y="84575"/>
            <a:ext cx="57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Feature 3: Students’ Dashboard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88" y="1616725"/>
            <a:ext cx="1699616" cy="34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395" y="1583313"/>
            <a:ext cx="1699616" cy="34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/>
          <p:nvPr/>
        </p:nvSpPr>
        <p:spPr>
          <a:xfrm>
            <a:off x="694401" y="103252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4"/>
          <p:cNvSpPr txBox="1"/>
          <p:nvPr/>
        </p:nvSpPr>
        <p:spPr>
          <a:xfrm>
            <a:off x="895462" y="957525"/>
            <a:ext cx="25089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Performance Summary 📝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3570488" y="122722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/>
          <p:nvPr/>
        </p:nvSpPr>
        <p:spPr>
          <a:xfrm flipH="1">
            <a:off x="5548539" y="100170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 txBox="1"/>
          <p:nvPr/>
        </p:nvSpPr>
        <p:spPr>
          <a:xfrm>
            <a:off x="5548523" y="1061550"/>
            <a:ext cx="245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Detail Analysis 🔍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5284425" y="11964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/>
        </p:nvSpPr>
        <p:spPr>
          <a:xfrm>
            <a:off x="6621625" y="1719925"/>
            <a:ext cx="1901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Drill-down analysis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of a specific student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Clear graphs are utilized to present the analysis and comparisons in a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visually understandable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manner.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2160275" y="1719913"/>
            <a:ext cx="1901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Quick review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of class’ overall learning performance and activeness 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comprehensive review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of various language skills and system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Students’ questions and parents’ feedback are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analyzed and conslidated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by AI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>
            <a:spLocks noGrp="1"/>
          </p:cNvSpPr>
          <p:nvPr>
            <p:ph type="title" idx="4294967295"/>
          </p:nvPr>
        </p:nvSpPr>
        <p:spPr>
          <a:xfrm>
            <a:off x="1713775" y="84575"/>
            <a:ext cx="57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lt1"/>
                </a:solidFill>
              </a:rPr>
              <a:t>Feature 4: Teachers’ Dashboard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694401" y="103252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3570488" y="122722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5"/>
          <p:cNvSpPr/>
          <p:nvPr/>
        </p:nvSpPr>
        <p:spPr>
          <a:xfrm flipH="1">
            <a:off x="5548539" y="100170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5"/>
          <p:cNvSpPr txBox="1"/>
          <p:nvPr/>
        </p:nvSpPr>
        <p:spPr>
          <a:xfrm>
            <a:off x="5548523" y="1061550"/>
            <a:ext cx="238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Detail Analysis 💡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284425" y="11964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63" y="1616725"/>
            <a:ext cx="1705221" cy="34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5742" y="1616725"/>
            <a:ext cx="1705221" cy="34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5"/>
          <p:cNvSpPr txBox="1"/>
          <p:nvPr/>
        </p:nvSpPr>
        <p:spPr>
          <a:xfrm>
            <a:off x="939598" y="1061550"/>
            <a:ext cx="252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Class Summary 📊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"/>
          <p:cNvSpPr txBox="1"/>
          <p:nvPr/>
        </p:nvSpPr>
        <p:spPr>
          <a:xfrm>
            <a:off x="2160275" y="1719913"/>
            <a:ext cx="19014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Teachers have the capability to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respond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to questions and feedback from both students and parents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The AI system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learns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from the comments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and responses provided by teachers, enabling it to improve its future responses based on the acquired knowledge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9" name="Google Shape;489;p46"/>
          <p:cNvSpPr txBox="1"/>
          <p:nvPr/>
        </p:nvSpPr>
        <p:spPr>
          <a:xfrm>
            <a:off x="6621625" y="1719925"/>
            <a:ext cx="19014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Teachers have the ability to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modify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the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difficulty level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and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learning content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 for the entire class or individual students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Work Sans"/>
              <a:buChar char="-"/>
            </a:pP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The AI provides </a:t>
            </a:r>
            <a:r>
              <a:rPr lang="zh-CN" sz="1100" b="1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helpful suggestions </a:t>
            </a:r>
            <a:r>
              <a:rPr lang="zh-CN" sz="1100">
                <a:solidFill>
                  <a:srgbClr val="595959"/>
                </a:solidFill>
                <a:latin typeface="Work Sans"/>
                <a:ea typeface="Work Sans"/>
                <a:cs typeface="Work Sans"/>
                <a:sym typeface="Work Sans"/>
              </a:rPr>
              <a:t>to assist teachers in making appropriate adjustments based on their inputs and requirements. </a:t>
            </a: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0" name="Google Shape;490;p46"/>
          <p:cNvPicPr preferRelativeResize="0"/>
          <p:nvPr/>
        </p:nvPicPr>
        <p:blipFill rotWithShape="1">
          <a:blip r:embed="rId3">
            <a:alphaModFix/>
          </a:blip>
          <a:srcRect t="30927" b="6"/>
          <a:stretch/>
        </p:blipFill>
        <p:spPr>
          <a:xfrm>
            <a:off x="0" y="0"/>
            <a:ext cx="9144000" cy="7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 txBox="1">
            <a:spLocks noGrp="1"/>
          </p:cNvSpPr>
          <p:nvPr>
            <p:ph type="title" idx="4294967295"/>
          </p:nvPr>
        </p:nvSpPr>
        <p:spPr>
          <a:xfrm>
            <a:off x="1713775" y="84575"/>
            <a:ext cx="57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Feature 5: Smart Customization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92" name="Google Shape;492;p46"/>
          <p:cNvSpPr/>
          <p:nvPr/>
        </p:nvSpPr>
        <p:spPr>
          <a:xfrm>
            <a:off x="694401" y="103252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3570488" y="122722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142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6"/>
          <p:cNvSpPr/>
          <p:nvPr/>
        </p:nvSpPr>
        <p:spPr>
          <a:xfrm flipH="1">
            <a:off x="5548539" y="100170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6"/>
          <p:cNvSpPr txBox="1"/>
          <p:nvPr/>
        </p:nvSpPr>
        <p:spPr>
          <a:xfrm>
            <a:off x="5507775" y="1015325"/>
            <a:ext cx="295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Content Adjustment📚 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5284425" y="11964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rgbClr val="8AA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6"/>
          <p:cNvSpPr txBox="1"/>
          <p:nvPr/>
        </p:nvSpPr>
        <p:spPr>
          <a:xfrm>
            <a:off x="939600" y="1061550"/>
            <a:ext cx="26310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Customized Reply 📩</a:t>
            </a: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98" name="Google Shape;4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75" y="1616700"/>
            <a:ext cx="1677486" cy="337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403" y="1616717"/>
            <a:ext cx="1677486" cy="3379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xting App Pitch Deck by Slidesgo">
  <a:themeElements>
    <a:clrScheme name="Simple Light">
      <a:dk1>
        <a:srgbClr val="000000"/>
      </a:dk1>
      <a:lt1>
        <a:srgbClr val="FFFFFF"/>
      </a:lt1>
      <a:dk2>
        <a:srgbClr val="14279B"/>
      </a:dk2>
      <a:lt2>
        <a:srgbClr val="3D56B2"/>
      </a:lt2>
      <a:accent1>
        <a:srgbClr val="5C7AEA"/>
      </a:accent1>
      <a:accent2>
        <a:srgbClr val="E6E6E6"/>
      </a:accent2>
      <a:accent3>
        <a:srgbClr val="8AA4F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944</Words>
  <Application>Microsoft Macintosh PowerPoint</Application>
  <PresentationFormat>On-screen Show (16:9)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Lexend Deca</vt:lpstr>
      <vt:lpstr>Anaheim</vt:lpstr>
      <vt:lpstr>Work Sans</vt:lpstr>
      <vt:lpstr>Arial</vt:lpstr>
      <vt:lpstr>Texting App Pitch Deck by Slidesgo</vt:lpstr>
      <vt:lpstr>Class Monitor Pitch Deck</vt:lpstr>
      <vt:lpstr>Problem Statement</vt:lpstr>
      <vt:lpstr>Product Overview</vt:lpstr>
      <vt:lpstr>Unique Selling Point</vt:lpstr>
      <vt:lpstr>Feature 1: Instant Learning</vt:lpstr>
      <vt:lpstr>Feature 2: Ask Me</vt:lpstr>
      <vt:lpstr>Feature 3: Students’ Dashboard</vt:lpstr>
      <vt:lpstr>Feature 4: Teachers’ Dashboard </vt:lpstr>
      <vt:lpstr>Feature 5: Smart Customization  </vt:lpstr>
      <vt:lpstr>Tech Stack &amp; Advantages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Monitor Pitch Deck</dc:title>
  <cp:lastModifiedBy>Wong Kit Long</cp:lastModifiedBy>
  <cp:revision>2</cp:revision>
  <dcterms:modified xsi:type="dcterms:W3CDTF">2023-09-11T14:37:46Z</dcterms:modified>
</cp:coreProperties>
</file>